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-5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6-7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7-7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5" Type="http://schemas.openxmlformats.org/officeDocument/2006/relationships/image" Target="../media/image-1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image" Target="../media/image-6-7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7" Type="http://schemas.openxmlformats.org/officeDocument/2006/relationships/image" Target="../media/image-7-7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204" y="2735937"/>
            <a:ext cx="4887873" cy="2757607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24124" y="1367909"/>
            <a:ext cx="7468553" cy="29146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650"/>
              </a:lnSpc>
              <a:buNone/>
            </a:pPr>
            <a:r>
              <a:rPr lang="en-US" sz="612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Introduction to Node.js and Express.js</a:t>
            </a:r>
            <a:endParaRPr lang="en-US" sz="6120" dirty="0"/>
          </a:p>
        </p:txBody>
      </p:sp>
      <p:sp>
        <p:nvSpPr>
          <p:cNvPr id="7" name="Text 2"/>
          <p:cNvSpPr/>
          <p:nvPr/>
        </p:nvSpPr>
        <p:spPr>
          <a:xfrm>
            <a:off x="6324124" y="4641533"/>
            <a:ext cx="7468553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Node.js is a runtime environment for executing JavaScript code outside of a web browser, while Express.js is a popular web application framework built on top of Node.js that simplifies the process of building web servers and APIs.</a:t>
            </a:r>
            <a:endParaRPr lang="en-US" sz="1885" dirty="0"/>
          </a:p>
        </p:txBody>
      </p:sp>
      <p:sp>
        <p:nvSpPr>
          <p:cNvPr id="8" name="Shape 3"/>
          <p:cNvSpPr/>
          <p:nvPr/>
        </p:nvSpPr>
        <p:spPr>
          <a:xfrm>
            <a:off x="6324124" y="6460688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1744" y="6468308"/>
            <a:ext cx="367665" cy="367665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826687" y="6442829"/>
            <a:ext cx="2832973" cy="4188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299"/>
              </a:lnSpc>
              <a:buNone/>
            </a:pPr>
            <a:r>
              <a:rPr lang="en-US" sz="2356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Vivek Singh Parmar</a:t>
            </a:r>
            <a:endParaRPr lang="en-US" sz="2356" dirty="0"/>
          </a:p>
        </p:txBody>
      </p:sp>
      <p:pic>
        <p:nvPicPr>
          <p:cNvPr id="11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204" y="2617827"/>
            <a:ext cx="4887873" cy="2993827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24124" y="1358265"/>
            <a:ext cx="5632490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What is Node.js?</a:t>
            </a:r>
            <a:endParaRPr lang="en-US" sz="4435" dirty="0"/>
          </a:p>
        </p:txBody>
      </p:sp>
      <p:sp>
        <p:nvSpPr>
          <p:cNvPr id="7" name="Shape 2"/>
          <p:cNvSpPr/>
          <p:nvPr/>
        </p:nvSpPr>
        <p:spPr>
          <a:xfrm>
            <a:off x="6324124" y="2690455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6492002" y="2790706"/>
            <a:ext cx="202763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1"/>
              </a:lnSpc>
              <a:buNone/>
            </a:pPr>
            <a:r>
              <a:rPr lang="en-US" sz="266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61" dirty="0"/>
          </a:p>
        </p:txBody>
      </p:sp>
      <p:sp>
        <p:nvSpPr>
          <p:cNvPr id="9" name="Text 4"/>
          <p:cNvSpPr/>
          <p:nvPr/>
        </p:nvSpPr>
        <p:spPr>
          <a:xfrm>
            <a:off x="7101959" y="2690455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JavaScript Runtime</a:t>
            </a:r>
            <a:endParaRPr lang="en-US" sz="2218" dirty="0"/>
          </a:p>
        </p:txBody>
      </p:sp>
      <p:sp>
        <p:nvSpPr>
          <p:cNvPr id="10" name="Text 5"/>
          <p:cNvSpPr/>
          <p:nvPr/>
        </p:nvSpPr>
        <p:spPr>
          <a:xfrm>
            <a:off x="7101959" y="3185993"/>
            <a:ext cx="2836783" cy="1915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 allows developers to run JavaScript code on the server-side, expanding the language's capabilities beyond the browser.</a:t>
            </a:r>
            <a:endParaRPr lang="en-US" sz="1885" dirty="0"/>
          </a:p>
        </p:txBody>
      </p:sp>
      <p:sp>
        <p:nvSpPr>
          <p:cNvPr id="11" name="Shape 6"/>
          <p:cNvSpPr/>
          <p:nvPr/>
        </p:nvSpPr>
        <p:spPr>
          <a:xfrm>
            <a:off x="10178058" y="2690455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2" name="Text 7"/>
          <p:cNvSpPr/>
          <p:nvPr/>
        </p:nvSpPr>
        <p:spPr>
          <a:xfrm>
            <a:off x="10345936" y="2790706"/>
            <a:ext cx="202763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1"/>
              </a:lnSpc>
              <a:buNone/>
            </a:pPr>
            <a:r>
              <a:rPr lang="en-US" sz="266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61" dirty="0"/>
          </a:p>
        </p:txBody>
      </p:sp>
      <p:sp>
        <p:nvSpPr>
          <p:cNvPr id="13" name="Text 8"/>
          <p:cNvSpPr/>
          <p:nvPr/>
        </p:nvSpPr>
        <p:spPr>
          <a:xfrm>
            <a:off x="10955893" y="2690455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Asynchronous I/O</a:t>
            </a:r>
            <a:endParaRPr lang="en-US" sz="2218" dirty="0"/>
          </a:p>
        </p:txBody>
      </p:sp>
      <p:sp>
        <p:nvSpPr>
          <p:cNvPr id="14" name="Text 9"/>
          <p:cNvSpPr/>
          <p:nvPr/>
        </p:nvSpPr>
        <p:spPr>
          <a:xfrm>
            <a:off x="10955893" y="3185993"/>
            <a:ext cx="2836783" cy="1915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 uses an event-driven, non-blocking I/O model, making it efficient for building scalable network applications.</a:t>
            </a:r>
            <a:endParaRPr lang="en-US" sz="1885" dirty="0"/>
          </a:p>
        </p:txBody>
      </p:sp>
      <p:sp>
        <p:nvSpPr>
          <p:cNvPr id="15" name="Shape 10"/>
          <p:cNvSpPr/>
          <p:nvPr/>
        </p:nvSpPr>
        <p:spPr>
          <a:xfrm>
            <a:off x="6324124" y="5609630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6" name="Text 11"/>
          <p:cNvSpPr/>
          <p:nvPr/>
        </p:nvSpPr>
        <p:spPr>
          <a:xfrm>
            <a:off x="6492002" y="5709880"/>
            <a:ext cx="202763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1"/>
              </a:lnSpc>
              <a:buNone/>
            </a:pPr>
            <a:r>
              <a:rPr lang="en-US" sz="266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61" dirty="0"/>
          </a:p>
        </p:txBody>
      </p:sp>
      <p:sp>
        <p:nvSpPr>
          <p:cNvPr id="17" name="Text 12"/>
          <p:cNvSpPr/>
          <p:nvPr/>
        </p:nvSpPr>
        <p:spPr>
          <a:xfrm>
            <a:off x="7101959" y="5609630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Cross-Platform</a:t>
            </a:r>
            <a:endParaRPr lang="en-US" sz="2218" dirty="0"/>
          </a:p>
        </p:txBody>
      </p:sp>
      <p:sp>
        <p:nvSpPr>
          <p:cNvPr id="18" name="Text 13"/>
          <p:cNvSpPr/>
          <p:nvPr/>
        </p:nvSpPr>
        <p:spPr>
          <a:xfrm>
            <a:off x="7101959" y="6105168"/>
            <a:ext cx="6690717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 can be used on various operating systems, including Windows, macOS, and Linux.</a:t>
            </a:r>
            <a:endParaRPr lang="en-US" sz="1885" dirty="0"/>
          </a:p>
        </p:txBody>
      </p:sp>
      <p:pic>
        <p:nvPicPr>
          <p:cNvPr id="19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37724" y="2102763"/>
            <a:ext cx="5632490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What is Express.js?</a:t>
            </a:r>
            <a:endParaRPr lang="en-US" sz="4435" dirty="0"/>
          </a:p>
        </p:txBody>
      </p:sp>
      <p:sp>
        <p:nvSpPr>
          <p:cNvPr id="5" name="Text 2"/>
          <p:cNvSpPr/>
          <p:nvPr/>
        </p:nvSpPr>
        <p:spPr>
          <a:xfrm>
            <a:off x="837724" y="3405068"/>
            <a:ext cx="3676769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Web Application Framework</a:t>
            </a:r>
            <a:endParaRPr lang="en-US" sz="2218" dirty="0"/>
          </a:p>
        </p:txBody>
      </p:sp>
      <p:sp>
        <p:nvSpPr>
          <p:cNvPr id="6" name="Text 3"/>
          <p:cNvSpPr/>
          <p:nvPr/>
        </p:nvSpPr>
        <p:spPr>
          <a:xfrm>
            <a:off x="837724" y="3996333"/>
            <a:ext cx="3928586" cy="1915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Express.js is a minimalist and flexible web application framework for Node.js, providing a robust set of features for building web and mobile applications.</a:t>
            </a:r>
            <a:endParaRPr lang="en-US" sz="1885" dirty="0"/>
          </a:p>
        </p:txBody>
      </p:sp>
      <p:sp>
        <p:nvSpPr>
          <p:cNvPr id="7" name="Text 4"/>
          <p:cNvSpPr/>
          <p:nvPr/>
        </p:nvSpPr>
        <p:spPr>
          <a:xfrm>
            <a:off x="5357813" y="3405068"/>
            <a:ext cx="3155513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Routing and Middleware</a:t>
            </a:r>
            <a:endParaRPr lang="en-US" sz="2218" dirty="0"/>
          </a:p>
        </p:txBody>
      </p:sp>
      <p:sp>
        <p:nvSpPr>
          <p:cNvPr id="8" name="Text 5"/>
          <p:cNvSpPr/>
          <p:nvPr/>
        </p:nvSpPr>
        <p:spPr>
          <a:xfrm>
            <a:off x="5357813" y="3996333"/>
            <a:ext cx="3928586" cy="1915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Express.js simplifies the process of handling HTTP requests and responses, as well as managing routing and middleware functionalities.</a:t>
            </a:r>
            <a:endParaRPr lang="en-US" sz="1885" dirty="0"/>
          </a:p>
        </p:txBody>
      </p:sp>
      <p:sp>
        <p:nvSpPr>
          <p:cNvPr id="9" name="Text 6"/>
          <p:cNvSpPr/>
          <p:nvPr/>
        </p:nvSpPr>
        <p:spPr>
          <a:xfrm>
            <a:off x="9877901" y="3405068"/>
            <a:ext cx="3457218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Ecosystem and Community</a:t>
            </a:r>
            <a:endParaRPr lang="en-US" sz="2218" dirty="0"/>
          </a:p>
        </p:txBody>
      </p:sp>
      <p:sp>
        <p:nvSpPr>
          <p:cNvPr id="10" name="Text 7"/>
          <p:cNvSpPr/>
          <p:nvPr/>
        </p:nvSpPr>
        <p:spPr>
          <a:xfrm>
            <a:off x="9877901" y="3996333"/>
            <a:ext cx="3928586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Express.js has a large and active community, with a vast ecosystem of third-party middleware and tools available.</a:t>
            </a:r>
            <a:endParaRPr lang="en-US" sz="1885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3204" y="2485430"/>
            <a:ext cx="4887873" cy="3258622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37724" y="988338"/>
            <a:ext cx="7468553" cy="14080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Differences in Purpose and Functionality</a:t>
            </a:r>
            <a:endParaRPr lang="en-US" sz="4435" dirty="0"/>
          </a:p>
        </p:txBody>
      </p:sp>
      <p:sp>
        <p:nvSpPr>
          <p:cNvPr id="7" name="Shape 2"/>
          <p:cNvSpPr/>
          <p:nvPr/>
        </p:nvSpPr>
        <p:spPr>
          <a:xfrm>
            <a:off x="1181457" y="2755344"/>
            <a:ext cx="30480" cy="4485799"/>
          </a:xfrm>
          <a:prstGeom prst="roundRect">
            <a:avLst>
              <a:gd name="adj" fmla="val 1178055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8" name="Shape 3"/>
          <p:cNvSpPr/>
          <p:nvPr/>
        </p:nvSpPr>
        <p:spPr>
          <a:xfrm>
            <a:off x="1435477" y="3278505"/>
            <a:ext cx="837724" cy="30480"/>
          </a:xfrm>
          <a:prstGeom prst="roundRect">
            <a:avLst>
              <a:gd name="adj" fmla="val 1178055"/>
            </a:avLst>
          </a:prstGeom>
          <a:solidFill>
            <a:srgbClr val="2D4DF2"/>
          </a:solidFill>
          <a:ln/>
        </p:spPr>
      </p:sp>
      <p:sp>
        <p:nvSpPr>
          <p:cNvPr id="9" name="Shape 4"/>
          <p:cNvSpPr/>
          <p:nvPr/>
        </p:nvSpPr>
        <p:spPr>
          <a:xfrm>
            <a:off x="927437" y="3024545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10" name="Text 5"/>
          <p:cNvSpPr/>
          <p:nvPr/>
        </p:nvSpPr>
        <p:spPr>
          <a:xfrm>
            <a:off x="1095315" y="3124795"/>
            <a:ext cx="202763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1"/>
              </a:lnSpc>
              <a:buNone/>
            </a:pPr>
            <a:r>
              <a:rPr lang="en-US" sz="266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61" dirty="0"/>
          </a:p>
        </p:txBody>
      </p:sp>
      <p:sp>
        <p:nvSpPr>
          <p:cNvPr id="11" name="Text 6"/>
          <p:cNvSpPr/>
          <p:nvPr/>
        </p:nvSpPr>
        <p:spPr>
          <a:xfrm>
            <a:off x="2513290" y="2994660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Node.js</a:t>
            </a:r>
            <a:endParaRPr lang="en-US" sz="2218" dirty="0"/>
          </a:p>
        </p:txBody>
      </p:sp>
      <p:sp>
        <p:nvSpPr>
          <p:cNvPr id="12" name="Text 7"/>
          <p:cNvSpPr/>
          <p:nvPr/>
        </p:nvSpPr>
        <p:spPr>
          <a:xfrm>
            <a:off x="2513290" y="3490198"/>
            <a:ext cx="5792986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runtime environment for executing JavaScript code on the server-side, providing a platform for building scalable network applications.</a:t>
            </a:r>
            <a:endParaRPr lang="en-US" sz="1885" dirty="0"/>
          </a:p>
        </p:txBody>
      </p:sp>
      <p:sp>
        <p:nvSpPr>
          <p:cNvPr id="13" name="Shape 8"/>
          <p:cNvSpPr/>
          <p:nvPr/>
        </p:nvSpPr>
        <p:spPr>
          <a:xfrm>
            <a:off x="1435477" y="5641062"/>
            <a:ext cx="837724" cy="30480"/>
          </a:xfrm>
          <a:prstGeom prst="roundRect">
            <a:avLst>
              <a:gd name="adj" fmla="val 1178055"/>
            </a:avLst>
          </a:prstGeom>
          <a:solidFill>
            <a:srgbClr val="018CE1"/>
          </a:solidFill>
          <a:ln/>
        </p:spPr>
      </p:sp>
      <p:sp>
        <p:nvSpPr>
          <p:cNvPr id="14" name="Shape 9"/>
          <p:cNvSpPr/>
          <p:nvPr/>
        </p:nvSpPr>
        <p:spPr>
          <a:xfrm>
            <a:off x="927437" y="5387102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5" name="Text 10"/>
          <p:cNvSpPr/>
          <p:nvPr/>
        </p:nvSpPr>
        <p:spPr>
          <a:xfrm>
            <a:off x="1095315" y="5487353"/>
            <a:ext cx="202763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1"/>
              </a:lnSpc>
              <a:buNone/>
            </a:pPr>
            <a:r>
              <a:rPr lang="en-US" sz="266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61" dirty="0"/>
          </a:p>
        </p:txBody>
      </p:sp>
      <p:sp>
        <p:nvSpPr>
          <p:cNvPr id="16" name="Text 11"/>
          <p:cNvSpPr/>
          <p:nvPr/>
        </p:nvSpPr>
        <p:spPr>
          <a:xfrm>
            <a:off x="2513290" y="5357217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Express.js</a:t>
            </a:r>
            <a:endParaRPr lang="en-US" sz="2218" dirty="0"/>
          </a:p>
        </p:txBody>
      </p:sp>
      <p:sp>
        <p:nvSpPr>
          <p:cNvPr id="17" name="Text 12"/>
          <p:cNvSpPr/>
          <p:nvPr/>
        </p:nvSpPr>
        <p:spPr>
          <a:xfrm>
            <a:off x="2513290" y="5852755"/>
            <a:ext cx="5792986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web application framework built on top of Node.js, simplifying the process of building web servers and APIs.</a:t>
            </a:r>
            <a:endParaRPr lang="en-US" sz="1885" dirty="0"/>
          </a:p>
        </p:txBody>
      </p:sp>
      <p:pic>
        <p:nvPicPr>
          <p:cNvPr id="18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839" y="2706053"/>
            <a:ext cx="5008602" cy="2817376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155174" y="1267778"/>
            <a:ext cx="7806452" cy="11239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425"/>
              </a:lnSpc>
              <a:buNone/>
            </a:pPr>
            <a:r>
              <a:rPr lang="en-US" sz="354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Differences in Routing and Middleware</a:t>
            </a:r>
            <a:endParaRPr lang="en-US" sz="3540" dirty="0"/>
          </a:p>
        </p:txBody>
      </p:sp>
      <p:sp>
        <p:nvSpPr>
          <p:cNvPr id="7" name="Shape 2"/>
          <p:cNvSpPr/>
          <p:nvPr/>
        </p:nvSpPr>
        <p:spPr>
          <a:xfrm>
            <a:off x="6155174" y="2678311"/>
            <a:ext cx="3807738" cy="2046208"/>
          </a:xfrm>
          <a:prstGeom prst="roundRect">
            <a:avLst>
              <a:gd name="adj" fmla="val 1400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6369010" y="2892147"/>
            <a:ext cx="2247900" cy="2809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13"/>
              </a:lnSpc>
              <a:buNone/>
            </a:pPr>
            <a:r>
              <a:rPr lang="en-US" sz="177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Routing in Node.js</a:t>
            </a:r>
            <a:endParaRPr lang="en-US" sz="1770" dirty="0"/>
          </a:p>
        </p:txBody>
      </p:sp>
      <p:sp>
        <p:nvSpPr>
          <p:cNvPr id="9" name="Text 4"/>
          <p:cNvSpPr/>
          <p:nvPr/>
        </p:nvSpPr>
        <p:spPr>
          <a:xfrm>
            <a:off x="6369010" y="3287673"/>
            <a:ext cx="3380065" cy="12230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07"/>
              </a:lnSpc>
              <a:buNone/>
            </a:pPr>
            <a:r>
              <a:rPr lang="en-US" sz="150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 provides a low-level API for handling HTTP requests, requiring developers to manually manage routing and middleware.</a:t>
            </a:r>
            <a:endParaRPr lang="en-US" sz="1505" dirty="0"/>
          </a:p>
        </p:txBody>
      </p:sp>
      <p:sp>
        <p:nvSpPr>
          <p:cNvPr id="10" name="Shape 5"/>
          <p:cNvSpPr/>
          <p:nvPr/>
        </p:nvSpPr>
        <p:spPr>
          <a:xfrm>
            <a:off x="10153888" y="2678311"/>
            <a:ext cx="3807738" cy="2046208"/>
          </a:xfrm>
          <a:prstGeom prst="roundRect">
            <a:avLst>
              <a:gd name="adj" fmla="val 1400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1" name="Text 6"/>
          <p:cNvSpPr/>
          <p:nvPr/>
        </p:nvSpPr>
        <p:spPr>
          <a:xfrm>
            <a:off x="10367724" y="2892147"/>
            <a:ext cx="2247900" cy="2809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13"/>
              </a:lnSpc>
              <a:buNone/>
            </a:pPr>
            <a:r>
              <a:rPr lang="en-US" sz="177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Routing in Express.js</a:t>
            </a:r>
            <a:endParaRPr lang="en-US" sz="1770" dirty="0"/>
          </a:p>
        </p:txBody>
      </p:sp>
      <p:sp>
        <p:nvSpPr>
          <p:cNvPr id="12" name="Text 7"/>
          <p:cNvSpPr/>
          <p:nvPr/>
        </p:nvSpPr>
        <p:spPr>
          <a:xfrm>
            <a:off x="10367724" y="3287673"/>
            <a:ext cx="3380065" cy="12230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07"/>
              </a:lnSpc>
              <a:buNone/>
            </a:pPr>
            <a:r>
              <a:rPr lang="en-US" sz="150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Express.js offers a more structured and robust routing system, with built-in support for handling HTTP methods, URL parameters, and middleware.</a:t>
            </a:r>
            <a:endParaRPr lang="en-US" sz="1505" dirty="0"/>
          </a:p>
        </p:txBody>
      </p:sp>
      <p:sp>
        <p:nvSpPr>
          <p:cNvPr id="13" name="Shape 8"/>
          <p:cNvSpPr/>
          <p:nvPr/>
        </p:nvSpPr>
        <p:spPr>
          <a:xfrm>
            <a:off x="6155174" y="4915495"/>
            <a:ext cx="3807738" cy="2046208"/>
          </a:xfrm>
          <a:prstGeom prst="roundRect">
            <a:avLst>
              <a:gd name="adj" fmla="val 1400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4" name="Text 9"/>
          <p:cNvSpPr/>
          <p:nvPr/>
        </p:nvSpPr>
        <p:spPr>
          <a:xfrm>
            <a:off x="6369010" y="5129332"/>
            <a:ext cx="2283262" cy="2809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13"/>
              </a:lnSpc>
              <a:buNone/>
            </a:pPr>
            <a:r>
              <a:rPr lang="en-US" sz="177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Middleware in Node.js</a:t>
            </a:r>
            <a:endParaRPr lang="en-US" sz="1770" dirty="0"/>
          </a:p>
        </p:txBody>
      </p:sp>
      <p:sp>
        <p:nvSpPr>
          <p:cNvPr id="15" name="Text 10"/>
          <p:cNvSpPr/>
          <p:nvPr/>
        </p:nvSpPr>
        <p:spPr>
          <a:xfrm>
            <a:off x="6369010" y="5524857"/>
            <a:ext cx="3380065" cy="9172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07"/>
              </a:lnSpc>
              <a:buNone/>
            </a:pPr>
            <a:r>
              <a:rPr lang="en-US" sz="150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 requires developers to manually manage middleware, such as parsing request bodies or handling errors.</a:t>
            </a:r>
            <a:endParaRPr lang="en-US" sz="1505" dirty="0"/>
          </a:p>
        </p:txBody>
      </p:sp>
      <p:sp>
        <p:nvSpPr>
          <p:cNvPr id="16" name="Shape 11"/>
          <p:cNvSpPr/>
          <p:nvPr/>
        </p:nvSpPr>
        <p:spPr>
          <a:xfrm>
            <a:off x="10153888" y="4915495"/>
            <a:ext cx="3807738" cy="2046208"/>
          </a:xfrm>
          <a:prstGeom prst="roundRect">
            <a:avLst>
              <a:gd name="adj" fmla="val 1400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17" name="Text 12"/>
          <p:cNvSpPr/>
          <p:nvPr/>
        </p:nvSpPr>
        <p:spPr>
          <a:xfrm>
            <a:off x="10367724" y="5129332"/>
            <a:ext cx="2540437" cy="2809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13"/>
              </a:lnSpc>
              <a:buNone/>
            </a:pPr>
            <a:r>
              <a:rPr lang="en-US" sz="177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Middleware in Express.js</a:t>
            </a:r>
            <a:endParaRPr lang="en-US" sz="1770" dirty="0"/>
          </a:p>
        </p:txBody>
      </p:sp>
      <p:sp>
        <p:nvSpPr>
          <p:cNvPr id="18" name="Text 13"/>
          <p:cNvSpPr/>
          <p:nvPr/>
        </p:nvSpPr>
        <p:spPr>
          <a:xfrm>
            <a:off x="10367724" y="5524857"/>
            <a:ext cx="3380065" cy="12230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07"/>
              </a:lnSpc>
              <a:buNone/>
            </a:pPr>
            <a:r>
              <a:rPr lang="en-US" sz="150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Express.js provides a rich ecosystem of middleware functions that can be easily integrated into the application's request handling pipeline.</a:t>
            </a:r>
            <a:endParaRPr lang="en-US" sz="1505" dirty="0"/>
          </a:p>
        </p:txBody>
      </p:sp>
      <p:pic>
        <p:nvPicPr>
          <p:cNvPr id="19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836" y="3364349"/>
            <a:ext cx="5058728" cy="1500783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084808" y="721757"/>
            <a:ext cx="7947184" cy="10056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960"/>
              </a:lnSpc>
              <a:buNone/>
            </a:pPr>
            <a:r>
              <a:rPr lang="en-US" sz="316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Differences in Handling HTTP Requests and Responses</a:t>
            </a:r>
            <a:endParaRPr lang="en-US" sz="3168" dirty="0"/>
          </a:p>
        </p:txBody>
      </p:sp>
      <p:pic>
        <p:nvPicPr>
          <p:cNvPr id="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4808" y="1983819"/>
            <a:ext cx="427434" cy="427434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6084808" y="2582227"/>
            <a:ext cx="2011561" cy="2514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80"/>
              </a:lnSpc>
              <a:buNone/>
            </a:pPr>
            <a:r>
              <a:rPr lang="en-US" sz="158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HTTP Requests</a:t>
            </a:r>
            <a:endParaRPr lang="en-US" sz="1584" dirty="0"/>
          </a:p>
        </p:txBody>
      </p:sp>
      <p:sp>
        <p:nvSpPr>
          <p:cNvPr id="9" name="Text 3"/>
          <p:cNvSpPr/>
          <p:nvPr/>
        </p:nvSpPr>
        <p:spPr>
          <a:xfrm>
            <a:off x="6084808" y="2936200"/>
            <a:ext cx="7947184" cy="5469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54"/>
              </a:lnSpc>
              <a:buNone/>
            </a:pPr>
            <a:r>
              <a:rPr lang="en-US" sz="1346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 provides a lower-level API for handling HTTP requests, while Express.js abstracts and simplifies the process.</a:t>
            </a:r>
            <a:endParaRPr lang="en-US" sz="1346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4808" y="3996095"/>
            <a:ext cx="427434" cy="427434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6084808" y="4594503"/>
            <a:ext cx="2011561" cy="2514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80"/>
              </a:lnSpc>
              <a:buNone/>
            </a:pPr>
            <a:r>
              <a:rPr lang="en-US" sz="158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HTTP Responses</a:t>
            </a:r>
            <a:endParaRPr lang="en-US" sz="1584" dirty="0"/>
          </a:p>
        </p:txBody>
      </p:sp>
      <p:sp>
        <p:nvSpPr>
          <p:cNvPr id="12" name="Text 5"/>
          <p:cNvSpPr/>
          <p:nvPr/>
        </p:nvSpPr>
        <p:spPr>
          <a:xfrm>
            <a:off x="6084808" y="4948476"/>
            <a:ext cx="7947184" cy="5469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54"/>
              </a:lnSpc>
              <a:buNone/>
            </a:pPr>
            <a:r>
              <a:rPr lang="en-US" sz="1346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 requires manual management of HTTP responses, whereas Express.js offers a more intuitive and streamlined approach.</a:t>
            </a:r>
            <a:endParaRPr lang="en-US" sz="1346" dirty="0"/>
          </a:p>
        </p:txBody>
      </p:sp>
      <p:pic>
        <p:nvPicPr>
          <p:cNvPr id="13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4808" y="6008370"/>
            <a:ext cx="427434" cy="427434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6084808" y="6606778"/>
            <a:ext cx="2141458" cy="2514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80"/>
              </a:lnSpc>
              <a:buNone/>
            </a:pPr>
            <a:r>
              <a:rPr lang="en-US" sz="158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Middleware Integration</a:t>
            </a:r>
            <a:endParaRPr lang="en-US" sz="1584" dirty="0"/>
          </a:p>
        </p:txBody>
      </p:sp>
      <p:sp>
        <p:nvSpPr>
          <p:cNvPr id="15" name="Text 7"/>
          <p:cNvSpPr/>
          <p:nvPr/>
        </p:nvSpPr>
        <p:spPr>
          <a:xfrm>
            <a:off x="6084808" y="6960751"/>
            <a:ext cx="7947184" cy="5469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54"/>
              </a:lnSpc>
              <a:buNone/>
            </a:pPr>
            <a:r>
              <a:rPr lang="en-US" sz="1346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Express.js makes it easier to integrate middleware for tasks like parsing request bodies, handling errors, and more.</a:t>
            </a:r>
            <a:endParaRPr lang="en-US" sz="1346" dirty="0"/>
          </a:p>
        </p:txBody>
      </p:sp>
      <p:pic>
        <p:nvPicPr>
          <p:cNvPr id="16" name="Image 6" descr="preencoded.png">
            <a:hlinkClick r:id="rId8" tooltip="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509" y="2811304"/>
            <a:ext cx="4965383" cy="2606873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15420" y="846058"/>
            <a:ext cx="7685961" cy="12253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825"/>
              </a:lnSpc>
              <a:buNone/>
            </a:pPr>
            <a:r>
              <a:rPr lang="en-US" sz="386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Differences in Handling Asynchronous Operations</a:t>
            </a:r>
            <a:endParaRPr lang="en-US" sz="3860" dirty="0"/>
          </a:p>
        </p:txBody>
      </p:sp>
      <p:pic>
        <p:nvPicPr>
          <p:cNvPr id="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5420" y="2383869"/>
            <a:ext cx="1041559" cy="1666518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7569398" y="2592110"/>
            <a:ext cx="3252073" cy="3062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12"/>
              </a:lnSpc>
              <a:buNone/>
            </a:pPr>
            <a:r>
              <a:rPr lang="en-US" sz="193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Node.js Asynchronous Model</a:t>
            </a:r>
            <a:endParaRPr lang="en-US" sz="1930" dirty="0"/>
          </a:p>
        </p:txBody>
      </p:sp>
      <p:sp>
        <p:nvSpPr>
          <p:cNvPr id="9" name="Text 3"/>
          <p:cNvSpPr/>
          <p:nvPr/>
        </p:nvSpPr>
        <p:spPr>
          <a:xfrm>
            <a:off x="7569398" y="3023235"/>
            <a:ext cx="6331982" cy="6667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5"/>
              </a:lnSpc>
              <a:buNone/>
            </a:pPr>
            <a:r>
              <a:rPr lang="en-US" sz="16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 uses an event-driven, non-blocking I/O model to handle asynchronous operations, which can be more complex to manage.</a:t>
            </a:r>
            <a:endParaRPr lang="en-US" sz="1640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5420" y="4050387"/>
            <a:ext cx="1041559" cy="1666518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7569398" y="4258628"/>
            <a:ext cx="3858339" cy="3062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12"/>
              </a:lnSpc>
              <a:buNone/>
            </a:pPr>
            <a:r>
              <a:rPr lang="en-US" sz="193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Express.js Asynchronous Handling</a:t>
            </a:r>
            <a:endParaRPr lang="en-US" sz="1930" dirty="0"/>
          </a:p>
        </p:txBody>
      </p:sp>
      <p:sp>
        <p:nvSpPr>
          <p:cNvPr id="12" name="Text 5"/>
          <p:cNvSpPr/>
          <p:nvPr/>
        </p:nvSpPr>
        <p:spPr>
          <a:xfrm>
            <a:off x="7569398" y="4689753"/>
            <a:ext cx="6331982" cy="6667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5"/>
              </a:lnSpc>
              <a:buNone/>
            </a:pPr>
            <a:r>
              <a:rPr lang="en-US" sz="16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Express.js builds on Node.js's asynchronous capabilities, providing a more streamlined approach to handling asynchronous operations.</a:t>
            </a:r>
            <a:endParaRPr lang="en-US" sz="1640" dirty="0"/>
          </a:p>
        </p:txBody>
      </p:sp>
      <p:pic>
        <p:nvPicPr>
          <p:cNvPr id="13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5420" y="5716905"/>
            <a:ext cx="1041559" cy="1666518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7569398" y="5925145"/>
            <a:ext cx="2453521" cy="3062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12"/>
              </a:lnSpc>
              <a:buNone/>
            </a:pPr>
            <a:r>
              <a:rPr lang="en-US" sz="193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Improved Productivity</a:t>
            </a:r>
            <a:endParaRPr lang="en-US" sz="1930" dirty="0"/>
          </a:p>
        </p:txBody>
      </p:sp>
      <p:sp>
        <p:nvSpPr>
          <p:cNvPr id="15" name="Text 7"/>
          <p:cNvSpPr/>
          <p:nvPr/>
        </p:nvSpPr>
        <p:spPr>
          <a:xfrm>
            <a:off x="7569398" y="6356271"/>
            <a:ext cx="6331982" cy="6667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5"/>
              </a:lnSpc>
              <a:buNone/>
            </a:pPr>
            <a:r>
              <a:rPr lang="en-US" sz="16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Express.js abstracts away many of the low-level asynchronous details, allowing developers to focus more on building their application logic.</a:t>
            </a:r>
            <a:endParaRPr lang="en-US" sz="1640" dirty="0"/>
          </a:p>
        </p:txBody>
      </p:sp>
      <p:pic>
        <p:nvPicPr>
          <p:cNvPr id="16" name="Image 6" descr="preencoded.png">
            <a:hlinkClick r:id="rId8" tooltip="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80273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4741" y="3598664"/>
            <a:ext cx="7477125" cy="6593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193"/>
              </a:lnSpc>
              <a:buNone/>
            </a:pPr>
            <a:r>
              <a:rPr lang="en-US" sz="415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Conclusion and Key Takeaways</a:t>
            </a:r>
            <a:endParaRPr lang="en-US" sz="4154" dirty="0"/>
          </a:p>
        </p:txBody>
      </p:sp>
      <p:sp>
        <p:nvSpPr>
          <p:cNvPr id="6" name="Shape 2"/>
          <p:cNvSpPr/>
          <p:nvPr/>
        </p:nvSpPr>
        <p:spPr>
          <a:xfrm>
            <a:off x="784741" y="4846439"/>
            <a:ext cx="504468" cy="504468"/>
          </a:xfrm>
          <a:prstGeom prst="roundRect">
            <a:avLst>
              <a:gd name="adj" fmla="val 66672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42023" y="4940379"/>
            <a:ext cx="189905" cy="316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93"/>
              </a:lnSpc>
              <a:buNone/>
            </a:pPr>
            <a:r>
              <a:rPr lang="en-US" sz="249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493" dirty="0"/>
          </a:p>
        </p:txBody>
      </p:sp>
      <p:sp>
        <p:nvSpPr>
          <p:cNvPr id="8" name="Text 4"/>
          <p:cNvSpPr/>
          <p:nvPr/>
        </p:nvSpPr>
        <p:spPr>
          <a:xfrm>
            <a:off x="1513403" y="4846439"/>
            <a:ext cx="3475553" cy="659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96"/>
              </a:lnSpc>
              <a:buNone/>
            </a:pPr>
            <a:r>
              <a:rPr lang="en-US" sz="2077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Node.js: A Powerful Runtime</a:t>
            </a:r>
            <a:endParaRPr lang="en-US" sz="2077" dirty="0"/>
          </a:p>
        </p:txBody>
      </p:sp>
      <p:sp>
        <p:nvSpPr>
          <p:cNvPr id="9" name="Text 5"/>
          <p:cNvSpPr/>
          <p:nvPr/>
        </p:nvSpPr>
        <p:spPr>
          <a:xfrm>
            <a:off x="1513403" y="5640467"/>
            <a:ext cx="3475553" cy="17930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25"/>
              </a:lnSpc>
              <a:buNone/>
            </a:pPr>
            <a:r>
              <a:rPr lang="en-US" sz="1766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 provides a robust runtime environment for executing JavaScript on the server-side, enabling the creation of scalable network applications.</a:t>
            </a:r>
            <a:endParaRPr lang="en-US" sz="1766" dirty="0"/>
          </a:p>
        </p:txBody>
      </p:sp>
      <p:sp>
        <p:nvSpPr>
          <p:cNvPr id="10" name="Shape 6"/>
          <p:cNvSpPr/>
          <p:nvPr/>
        </p:nvSpPr>
        <p:spPr>
          <a:xfrm>
            <a:off x="5213152" y="4846439"/>
            <a:ext cx="504468" cy="504468"/>
          </a:xfrm>
          <a:prstGeom prst="roundRect">
            <a:avLst>
              <a:gd name="adj" fmla="val 66672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370433" y="4940379"/>
            <a:ext cx="189905" cy="316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93"/>
              </a:lnSpc>
              <a:buNone/>
            </a:pPr>
            <a:r>
              <a:rPr lang="en-US" sz="249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493" dirty="0"/>
          </a:p>
        </p:txBody>
      </p:sp>
      <p:sp>
        <p:nvSpPr>
          <p:cNvPr id="12" name="Text 8"/>
          <p:cNvSpPr/>
          <p:nvPr/>
        </p:nvSpPr>
        <p:spPr>
          <a:xfrm>
            <a:off x="5941814" y="4846439"/>
            <a:ext cx="3475553" cy="659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96"/>
              </a:lnSpc>
              <a:buNone/>
            </a:pPr>
            <a:r>
              <a:rPr lang="en-US" sz="2077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Express.js: A Streamlined Framework</a:t>
            </a:r>
            <a:endParaRPr lang="en-US" sz="2077" dirty="0"/>
          </a:p>
        </p:txBody>
      </p:sp>
      <p:sp>
        <p:nvSpPr>
          <p:cNvPr id="13" name="Text 9"/>
          <p:cNvSpPr/>
          <p:nvPr/>
        </p:nvSpPr>
        <p:spPr>
          <a:xfrm>
            <a:off x="5941814" y="5640467"/>
            <a:ext cx="3475553" cy="14344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25"/>
              </a:lnSpc>
              <a:buNone/>
            </a:pPr>
            <a:r>
              <a:rPr lang="en-US" sz="1766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Express.js is a web application framework built on top of Node.js, simplifying the process of building web servers and APIs.</a:t>
            </a:r>
            <a:endParaRPr lang="en-US" sz="1766" dirty="0"/>
          </a:p>
        </p:txBody>
      </p:sp>
      <p:sp>
        <p:nvSpPr>
          <p:cNvPr id="14" name="Shape 10"/>
          <p:cNvSpPr/>
          <p:nvPr/>
        </p:nvSpPr>
        <p:spPr>
          <a:xfrm>
            <a:off x="9641562" y="4846439"/>
            <a:ext cx="504468" cy="504468"/>
          </a:xfrm>
          <a:prstGeom prst="roundRect">
            <a:avLst>
              <a:gd name="adj" fmla="val 66672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798844" y="4940379"/>
            <a:ext cx="189905" cy="316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93"/>
              </a:lnSpc>
              <a:buNone/>
            </a:pPr>
            <a:r>
              <a:rPr lang="en-US" sz="249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493" dirty="0"/>
          </a:p>
        </p:txBody>
      </p:sp>
      <p:sp>
        <p:nvSpPr>
          <p:cNvPr id="16" name="Text 12"/>
          <p:cNvSpPr/>
          <p:nvPr/>
        </p:nvSpPr>
        <p:spPr>
          <a:xfrm>
            <a:off x="10370225" y="4846439"/>
            <a:ext cx="3475553" cy="659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96"/>
              </a:lnSpc>
              <a:buNone/>
            </a:pPr>
            <a:r>
              <a:rPr lang="en-US" sz="2077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Complementary Technologies</a:t>
            </a:r>
            <a:endParaRPr lang="en-US" sz="2077" dirty="0"/>
          </a:p>
        </p:txBody>
      </p:sp>
      <p:sp>
        <p:nvSpPr>
          <p:cNvPr id="17" name="Text 13"/>
          <p:cNvSpPr/>
          <p:nvPr/>
        </p:nvSpPr>
        <p:spPr>
          <a:xfrm>
            <a:off x="10370225" y="5640467"/>
            <a:ext cx="3475553" cy="17930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25"/>
              </a:lnSpc>
              <a:buNone/>
            </a:pPr>
            <a:r>
              <a:rPr lang="en-US" sz="1766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While Node.js and Express.js have distinct purposes, they work seamlessly together, providing a powerful combination for building modern web applications.</a:t>
            </a:r>
            <a:endParaRPr lang="en-US" sz="1766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2024-08-11T16:11:54Z</dcterms:created>
  <dcterms:modified xsi:type="dcterms:W3CDTF">2024-08-11T16:11:54Z</dcterms:modified>
</cp:coreProperties>
</file>